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7" r:id="rId22"/>
    <p:sldId id="278" r:id="rId23"/>
    <p:sldId id="276" r:id="rId24"/>
    <p:sldId id="279" r:id="rId25"/>
    <p:sldId id="280" r:id="rId26"/>
  </p:sldIdLst>
  <p:sldSz cx="9906000" cy="6858000" type="A4"/>
  <p:notesSz cx="6858000" cy="9144000"/>
  <p:defaultTextStyle>
    <a:defPPr>
      <a:defRPr lang="ko-KR"/>
    </a:defPPr>
    <a:lvl1pPr marL="0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74" y="-30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A611B-FDC6-47A2-BF3A-550D01DC0895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2C5DE-346A-48EC-A115-3CA49E5F1F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198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813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626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439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252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9065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878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691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504" algn="l" defTabSz="1031626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32C5DE-346A-48EC-A115-3CA49E5F1FD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9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4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9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5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2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2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4"/>
            <a:ext cx="8420100" cy="1362076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581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316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743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632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90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948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10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2650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8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813" indent="0">
              <a:buNone/>
              <a:defRPr sz="2300" b="1"/>
            </a:lvl2pPr>
            <a:lvl3pPr marL="1031626" indent="0">
              <a:buNone/>
              <a:defRPr sz="2000" b="1"/>
            </a:lvl3pPr>
            <a:lvl4pPr marL="1547439" indent="0">
              <a:buNone/>
              <a:defRPr sz="1800" b="1"/>
            </a:lvl4pPr>
            <a:lvl5pPr marL="2063252" indent="0">
              <a:buNone/>
              <a:defRPr sz="1800" b="1"/>
            </a:lvl5pPr>
            <a:lvl6pPr marL="2579065" indent="0">
              <a:buNone/>
              <a:defRPr sz="1800" b="1"/>
            </a:lvl6pPr>
            <a:lvl7pPr marL="3094878" indent="0">
              <a:buNone/>
              <a:defRPr sz="1800" b="1"/>
            </a:lvl7pPr>
            <a:lvl8pPr marL="3610691" indent="0">
              <a:buNone/>
              <a:defRPr sz="1800" b="1"/>
            </a:lvl8pPr>
            <a:lvl9pPr marL="4126504" indent="0">
              <a:buNone/>
              <a:defRPr sz="18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8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8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4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8" y="1435104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2"/>
            <a:ext cx="5943600" cy="56674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813" indent="0">
              <a:buNone/>
              <a:defRPr sz="3200"/>
            </a:lvl2pPr>
            <a:lvl3pPr marL="1031626" indent="0">
              <a:buNone/>
              <a:defRPr sz="2700"/>
            </a:lvl3pPr>
            <a:lvl4pPr marL="1547439" indent="0">
              <a:buNone/>
              <a:defRPr sz="2300"/>
            </a:lvl4pPr>
            <a:lvl5pPr marL="2063252" indent="0">
              <a:buNone/>
              <a:defRPr sz="2300"/>
            </a:lvl5pPr>
            <a:lvl6pPr marL="2579065" indent="0">
              <a:buNone/>
              <a:defRPr sz="2300"/>
            </a:lvl6pPr>
            <a:lvl7pPr marL="3094878" indent="0">
              <a:buNone/>
              <a:defRPr sz="2300"/>
            </a:lvl7pPr>
            <a:lvl8pPr marL="3610691" indent="0">
              <a:buNone/>
              <a:defRPr sz="2300"/>
            </a:lvl8pPr>
            <a:lvl9pPr marL="412650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1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813" indent="0">
              <a:buNone/>
              <a:defRPr sz="1400"/>
            </a:lvl2pPr>
            <a:lvl3pPr marL="1031626" indent="0">
              <a:buNone/>
              <a:defRPr sz="1100"/>
            </a:lvl3pPr>
            <a:lvl4pPr marL="1547439" indent="0">
              <a:buNone/>
              <a:defRPr sz="1000"/>
            </a:lvl4pPr>
            <a:lvl5pPr marL="2063252" indent="0">
              <a:buNone/>
              <a:defRPr sz="1000"/>
            </a:lvl5pPr>
            <a:lvl6pPr marL="2579065" indent="0">
              <a:buNone/>
              <a:defRPr sz="1000"/>
            </a:lvl6pPr>
            <a:lvl7pPr marL="3094878" indent="0">
              <a:buNone/>
              <a:defRPr sz="1000"/>
            </a:lvl7pPr>
            <a:lvl8pPr marL="3610691" indent="0">
              <a:buNone/>
              <a:defRPr sz="1000"/>
            </a:lvl8pPr>
            <a:lvl9pPr marL="4126504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3163" tIns="51581" rIns="103163" bIns="51581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3163" tIns="51581" rIns="103163" bIns="51581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2019-01-04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4"/>
            <a:ext cx="313690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 vert="horz" lIns="103163" tIns="51581" rIns="103163" bIns="51581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3162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6860" indent="-386860" algn="l" defTabSz="1031626" rtl="0" eaLnBrk="1" latinLnBrk="1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8196" indent="-322383" algn="l" defTabSz="103162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289533" indent="-257907" algn="l" defTabSz="103162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5346" indent="-257907" algn="l" defTabSz="103162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21159" indent="-257907" algn="l" defTabSz="103162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36972" indent="-257907" algn="l" defTabSz="103162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785" indent="-257907" algn="l" defTabSz="103162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598" indent="-257907" algn="l" defTabSz="103162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4411" indent="-257907" algn="l" defTabSz="103162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813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626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439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252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9065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878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691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504" algn="l" defTabSz="1031626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13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3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80484" y="1268762"/>
            <a:ext cx="2516665" cy="658167"/>
          </a:xfrm>
          <a:prstGeom prst="rect">
            <a:avLst/>
          </a:prstGeom>
          <a:noFill/>
        </p:spPr>
        <p:txBody>
          <a:bodyPr wrap="none" lIns="103163" tIns="51581" rIns="103163" bIns="51581" rtlCol="0">
            <a:spAutoFit/>
          </a:bodyPr>
          <a:lstStyle/>
          <a:p>
            <a:r>
              <a:rPr lang="ko-KR" altLang="en-US" sz="3600" b="1" dirty="0"/>
              <a:t>화면설계서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676110"/>
              </p:ext>
            </p:extLst>
          </p:nvPr>
        </p:nvGraphicFramePr>
        <p:xfrm>
          <a:off x="2300706" y="2673761"/>
          <a:ext cx="5772642" cy="196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7187"/>
                <a:gridCol w="3565455"/>
              </a:tblGrid>
              <a:tr h="4912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</a:rPr>
                        <a:t>프로젝트명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</a:rPr>
                        <a:t>큐브엔터테인먼트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600" b="0" dirty="0" err="1" smtClean="0">
                          <a:solidFill>
                            <a:schemeClr val="tx1"/>
                          </a:solidFill>
                        </a:rPr>
                        <a:t>리뉴얼</a:t>
                      </a:r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12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Version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12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작성일자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2019.01.02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12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smtClean="0">
                          <a:solidFill>
                            <a:schemeClr val="tx1"/>
                          </a:solidFill>
                        </a:rPr>
                        <a:t>김민주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52567" y="5502832"/>
            <a:ext cx="7800867" cy="55399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/>
            <a:r>
              <a:rPr lang="en-US" altLang="ko-KR" sz="1400" dirty="0"/>
              <a:t>copyright © </a:t>
            </a:r>
            <a:r>
              <a:rPr lang="ko-KR" altLang="en-US" sz="1400" dirty="0" err="1"/>
              <a:t>더조은컴퓨터아카데미</a:t>
            </a:r>
            <a:r>
              <a:rPr lang="en-US" altLang="ko-KR" sz="1400" dirty="0"/>
              <a:t>. All right Reserved.</a:t>
            </a:r>
          </a:p>
          <a:p>
            <a:pPr algn="ctr"/>
            <a:r>
              <a:rPr lang="ko-KR" altLang="en-US" sz="1400" dirty="0"/>
              <a:t>사전 승인 없이 본 내용의 전부 또는 일부에 대한 복사</a:t>
            </a:r>
            <a:r>
              <a:rPr lang="en-US" altLang="ko-KR" sz="1400" dirty="0"/>
              <a:t>, </a:t>
            </a:r>
            <a:r>
              <a:rPr lang="ko-KR" altLang="en-US" sz="1400" dirty="0"/>
              <a:t>배포 및 사용을 금합니다</a:t>
            </a:r>
          </a:p>
        </p:txBody>
      </p:sp>
    </p:spTree>
    <p:extLst>
      <p:ext uri="{BB962C8B-B14F-4D97-AF65-F5344CB8AC3E}">
        <p14:creationId xmlns:p14="http://schemas.microsoft.com/office/powerpoint/2010/main" val="137835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김민주\cube\프로토타입\큐브엔터테인먼트_1\03_메인 hov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13" b="35727"/>
          <a:stretch/>
        </p:blipFill>
        <p:spPr bwMode="auto">
          <a:xfrm>
            <a:off x="56456" y="878528"/>
            <a:ext cx="6580547" cy="586284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109017" y="188640"/>
            <a:ext cx="468052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/>
              <a:t>메인 </a:t>
            </a:r>
            <a:r>
              <a:rPr lang="en-US" altLang="ko-KR" sz="1800" dirty="0"/>
              <a:t>– </a:t>
            </a:r>
            <a:r>
              <a:rPr lang="en-US" altLang="ko-KR" sz="1800" dirty="0" smtClean="0"/>
              <a:t>MV</a:t>
            </a:r>
            <a:endParaRPr lang="ko-KR" altLang="en-US" sz="1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529412"/>
              </p:ext>
            </p:extLst>
          </p:nvPr>
        </p:nvGraphicFramePr>
        <p:xfrm>
          <a:off x="6730711" y="768395"/>
          <a:ext cx="3175289" cy="1363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61"/>
                <a:gridCol w="2629228"/>
              </a:tblGrid>
              <a:tr h="360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3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뮤직비디오 노출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뮤직비디오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가수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노래명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앨범명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날짜 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뮤직비디오가 팝업으로 노출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다음 슬라이드에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2817231" y="1258354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9" name="타원 8"/>
          <p:cNvSpPr/>
          <p:nvPr/>
        </p:nvSpPr>
        <p:spPr>
          <a:xfrm>
            <a:off x="100480" y="1900673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907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김민주\cube\프로토타입\큐브엔터테인먼트_1\04_메인 clic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95" b="35739"/>
          <a:stretch/>
        </p:blipFill>
        <p:spPr bwMode="auto">
          <a:xfrm>
            <a:off x="56456" y="878528"/>
            <a:ext cx="6578556" cy="5862839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109017" y="188640"/>
            <a:ext cx="468052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/>
              <a:t>메인 </a:t>
            </a:r>
            <a:r>
              <a:rPr lang="en-US" altLang="ko-KR" sz="1800" dirty="0"/>
              <a:t>– </a:t>
            </a:r>
            <a:r>
              <a:rPr lang="en-US" altLang="ko-KR" sz="1800" dirty="0" smtClean="0"/>
              <a:t>MV </a:t>
            </a:r>
            <a:r>
              <a:rPr lang="ko-KR" altLang="en-US" sz="1800" dirty="0" smtClean="0"/>
              <a:t>팝업</a:t>
            </a:r>
            <a:endParaRPr lang="ko-KR" altLang="en-US" sz="1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29582"/>
              </p:ext>
            </p:extLst>
          </p:nvPr>
        </p:nvGraphicFramePr>
        <p:xfrm>
          <a:off x="6730711" y="768395"/>
          <a:ext cx="3175289" cy="1548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61"/>
                <a:gridCol w="2629228"/>
              </a:tblGrid>
              <a:tr h="360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3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뮤직비디오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뮤직비디오 영상을 화면에 꽉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차게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유튜브로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영상이 재생되는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72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열린 뮤직비디오 창을 닫을 수 있는 버튼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101951" y="1294544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9" name="타원 8"/>
          <p:cNvSpPr/>
          <p:nvPr/>
        </p:nvSpPr>
        <p:spPr>
          <a:xfrm>
            <a:off x="560512" y="1900673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5961112" y="1294543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050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김민주\cube\프로토타입\큐브엔터테인먼트_1\03_메인 hov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58" b="16823"/>
          <a:stretch/>
        </p:blipFill>
        <p:spPr bwMode="auto">
          <a:xfrm>
            <a:off x="56456" y="878528"/>
            <a:ext cx="6578556" cy="5478801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109017" y="188640"/>
            <a:ext cx="468052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/>
              <a:t>메인 </a:t>
            </a:r>
            <a:r>
              <a:rPr lang="en-US" altLang="ko-KR" sz="1800" dirty="0"/>
              <a:t>– </a:t>
            </a:r>
            <a:r>
              <a:rPr lang="ko-KR" altLang="en-US" sz="1800" dirty="0" smtClean="0"/>
              <a:t>링크 배너</a:t>
            </a:r>
            <a:endParaRPr lang="ko-KR" altLang="en-US" sz="1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331865"/>
              </p:ext>
            </p:extLst>
          </p:nvPr>
        </p:nvGraphicFramePr>
        <p:xfrm>
          <a:off x="6730711" y="768395"/>
          <a:ext cx="3175289" cy="3043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61"/>
                <a:gridCol w="2629228"/>
              </a:tblGrid>
              <a:tr h="360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3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배너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배너 클릭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 해당 링크 연결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배너 마우스 오버 시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백그라운드 컬러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크기 변경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폰트 사이즈 커지게 변경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스크롤 시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2-3-4-5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순으로 나타내기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20SPACE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20SPACE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소개 페이지로 링크 연결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72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NOTICE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CUBEE TV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CUBEE TV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PRODUCT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CUBEE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728999" y="1721804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9" name="타원 8"/>
          <p:cNvSpPr/>
          <p:nvPr/>
        </p:nvSpPr>
        <p:spPr>
          <a:xfrm>
            <a:off x="3440832" y="2294071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728999" y="3280953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12" name="타원 11"/>
          <p:cNvSpPr/>
          <p:nvPr/>
        </p:nvSpPr>
        <p:spPr>
          <a:xfrm>
            <a:off x="3497156" y="3933056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00472" y="1052736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1888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D:\김민주\cube\프로토타입\큐브엔터테인먼트_1\02_메인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781" b="79"/>
          <a:stretch/>
        </p:blipFill>
        <p:spPr bwMode="auto">
          <a:xfrm>
            <a:off x="56456" y="878528"/>
            <a:ext cx="6578556" cy="5456210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109017" y="188640"/>
            <a:ext cx="468052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/>
              <a:t>메인 </a:t>
            </a:r>
            <a:r>
              <a:rPr lang="en-US" altLang="ko-KR" sz="1800" dirty="0"/>
              <a:t>– </a:t>
            </a:r>
            <a:r>
              <a:rPr lang="en-US" altLang="ko-KR" sz="1800" dirty="0" smtClean="0"/>
              <a:t>SNS, Footer</a:t>
            </a:r>
            <a:endParaRPr lang="ko-KR" altLang="en-US" sz="1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09035"/>
              </p:ext>
            </p:extLst>
          </p:nvPr>
        </p:nvGraphicFramePr>
        <p:xfrm>
          <a:off x="6730711" y="768395"/>
          <a:ext cx="3175289" cy="4500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61"/>
                <a:gridCol w="2629228"/>
              </a:tblGrid>
              <a:tr h="360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3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OFFICIAL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CHANNEL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공식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트위터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페이스북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유투브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소개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트위터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 버튼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72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페이스북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 버튼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283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유투브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 버튼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Footer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로고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 메인 페이지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사이트 정보 제공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페이지로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이용약관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주소 무단 수집 거부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개인정보취급방침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회사 정보 제공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전화번호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팩스번호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저작권표기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3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패밀리사이트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패밀리사이트 리스트 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1261542" y="2271362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9" name="타원 8"/>
          <p:cNvSpPr/>
          <p:nvPr/>
        </p:nvSpPr>
        <p:spPr>
          <a:xfrm>
            <a:off x="2845718" y="2271362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4357886" y="2271361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12" name="타원 11"/>
          <p:cNvSpPr/>
          <p:nvPr/>
        </p:nvSpPr>
        <p:spPr>
          <a:xfrm>
            <a:off x="98603" y="4510916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125638" y="1663554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871609" y="4831803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116562" y="5152690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862083" y="5321177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8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871608" y="5912029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9</a:t>
            </a:r>
            <a:endParaRPr lang="ko-KR" altLang="en-US" sz="1400" b="1" dirty="0"/>
          </a:p>
        </p:txBody>
      </p:sp>
      <p:sp>
        <p:nvSpPr>
          <p:cNvPr id="18" name="타원 17"/>
          <p:cNvSpPr/>
          <p:nvPr/>
        </p:nvSpPr>
        <p:spPr>
          <a:xfrm>
            <a:off x="4953000" y="5489665"/>
            <a:ext cx="598634" cy="59863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10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9984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 descr="D:\김민주\cube\프로토타입\큐브엔터테인먼트_1\04_메인 clic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501"/>
          <a:stretch/>
        </p:blipFill>
        <p:spPr bwMode="auto">
          <a:xfrm>
            <a:off x="72554" y="4252300"/>
            <a:ext cx="6578556" cy="2137754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김민주\cube\프로토타입\큐브엔터테인먼트_1\03_메인 hov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65" b="6216"/>
          <a:stretch/>
        </p:blipFill>
        <p:spPr bwMode="auto">
          <a:xfrm>
            <a:off x="56456" y="878528"/>
            <a:ext cx="6578556" cy="3226747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109017" y="188640"/>
            <a:ext cx="468052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/>
              <a:t>메인 </a:t>
            </a:r>
            <a:r>
              <a:rPr lang="en-US" altLang="ko-KR" sz="1800" dirty="0"/>
              <a:t>– </a:t>
            </a:r>
            <a:r>
              <a:rPr lang="en-US" altLang="ko-KR" sz="1800" dirty="0" smtClean="0"/>
              <a:t>SNS, Footer</a:t>
            </a:r>
            <a:endParaRPr lang="ko-KR" altLang="en-US" sz="1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346710"/>
              </p:ext>
            </p:extLst>
          </p:nvPr>
        </p:nvGraphicFramePr>
        <p:xfrm>
          <a:off x="6730711" y="768395"/>
          <a:ext cx="3175289" cy="1189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61"/>
                <a:gridCol w="2629228"/>
              </a:tblGrid>
              <a:tr h="360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835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OFFICIAL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CHANNEL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도형 마우스 오버 시 테두리 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3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패밀리사이트 버튼 클릭 시 사이트 노출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리스트 클릭 시 해당 사이트로 링크 연결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타원 12"/>
          <p:cNvSpPr/>
          <p:nvPr/>
        </p:nvSpPr>
        <p:spPr>
          <a:xfrm>
            <a:off x="2072680" y="1957096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5109017" y="5877272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9608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88640"/>
            <a:ext cx="990600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3830922" y="3004269"/>
            <a:ext cx="2244155" cy="842833"/>
          </a:xfrm>
          <a:prstGeom prst="rect">
            <a:avLst/>
          </a:prstGeom>
          <a:noFill/>
        </p:spPr>
        <p:txBody>
          <a:bodyPr wrap="none" lIns="103163" tIns="51581" rIns="103163" bIns="51581" rtlCol="0">
            <a:spAutoFit/>
          </a:bodyPr>
          <a:lstStyle/>
          <a:p>
            <a:r>
              <a:rPr lang="en-US" altLang="ko-KR" sz="4800" b="1" dirty="0"/>
              <a:t>Mobile</a:t>
            </a:r>
            <a:endParaRPr lang="ko-KR" alt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349405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69487" y="904776"/>
            <a:ext cx="2770076" cy="5805154"/>
            <a:chOff x="3440831" y="975420"/>
            <a:chExt cx="2770076" cy="5805154"/>
          </a:xfrm>
        </p:grpSpPr>
        <p:pic>
          <p:nvPicPr>
            <p:cNvPr id="29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227" b="56565"/>
            <a:stretch/>
          </p:blipFill>
          <p:spPr bwMode="auto">
            <a:xfrm>
              <a:off x="3440831" y="1351226"/>
              <a:ext cx="2770075" cy="542934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3440832" y="975420"/>
              <a:ext cx="2770075" cy="37580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457056" y="188640"/>
            <a:ext cx="4332481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 smtClean="0"/>
              <a:t>메인 전체</a:t>
            </a:r>
            <a:endParaRPr lang="ko-KR" altLang="en-US" sz="1800" dirty="0"/>
          </a:p>
        </p:txBody>
      </p:sp>
      <p:pic>
        <p:nvPicPr>
          <p:cNvPr id="27" name="Picture 2" descr="D:\김민주\cube\프로토타입\큐브엔터테인먼트_mo_1 (1)\01_메인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8402"/>
          <a:stretch/>
        </p:blipFill>
        <p:spPr bwMode="auto">
          <a:xfrm>
            <a:off x="445151" y="906761"/>
            <a:ext cx="2770076" cy="580316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6493823" y="887512"/>
            <a:ext cx="2770075" cy="5795141"/>
            <a:chOff x="5457866" y="749617"/>
            <a:chExt cx="4372455" cy="9147403"/>
          </a:xfrm>
        </p:grpSpPr>
        <p:pic>
          <p:nvPicPr>
            <p:cNvPr id="33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583" b="37248"/>
            <a:stretch/>
          </p:blipFill>
          <p:spPr bwMode="auto">
            <a:xfrm>
              <a:off x="5457866" y="1342812"/>
              <a:ext cx="4372455" cy="855420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5457866" y="749617"/>
              <a:ext cx="4372455" cy="59319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직선 화살표 연결선 3"/>
          <p:cNvCxnSpPr/>
          <p:nvPr/>
        </p:nvCxnSpPr>
        <p:spPr>
          <a:xfrm>
            <a:off x="3151471" y="3717032"/>
            <a:ext cx="5210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116754" y="3739083"/>
            <a:ext cx="5210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043427" y="3739083"/>
            <a:ext cx="5210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7917329" y="188640"/>
            <a:ext cx="1872208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/>
              <a:t>메인 전체</a:t>
            </a:r>
            <a:endParaRPr lang="ko-KR" altLang="en-US" sz="1800" dirty="0"/>
          </a:p>
        </p:txBody>
      </p:sp>
      <p:grpSp>
        <p:nvGrpSpPr>
          <p:cNvPr id="7" name="그룹 6"/>
          <p:cNvGrpSpPr/>
          <p:nvPr/>
        </p:nvGrpSpPr>
        <p:grpSpPr>
          <a:xfrm>
            <a:off x="4775212" y="934598"/>
            <a:ext cx="2770076" cy="5795141"/>
            <a:chOff x="6057010" y="935561"/>
            <a:chExt cx="2770076" cy="5795141"/>
          </a:xfrm>
        </p:grpSpPr>
        <p:pic>
          <p:nvPicPr>
            <p:cNvPr id="39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776" b="55"/>
            <a:stretch/>
          </p:blipFill>
          <p:spPr bwMode="auto">
            <a:xfrm>
              <a:off x="6057010" y="1311367"/>
              <a:ext cx="2770075" cy="541933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6057011" y="935561"/>
              <a:ext cx="2770075" cy="37580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1822884" y="934598"/>
            <a:ext cx="2771766" cy="5798450"/>
            <a:chOff x="27547" y="1123464"/>
            <a:chExt cx="2771766" cy="5798450"/>
          </a:xfrm>
        </p:grpSpPr>
        <p:pic>
          <p:nvPicPr>
            <p:cNvPr id="36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17" b="19714"/>
            <a:stretch/>
          </p:blipFill>
          <p:spPr bwMode="auto">
            <a:xfrm>
              <a:off x="27547" y="1499270"/>
              <a:ext cx="2771766" cy="542264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29238" y="1123464"/>
              <a:ext cx="2770075" cy="37580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직선 화살표 연결선 44"/>
          <p:cNvCxnSpPr/>
          <p:nvPr/>
        </p:nvCxnSpPr>
        <p:spPr>
          <a:xfrm>
            <a:off x="4470151" y="3739083"/>
            <a:ext cx="5210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>
            <a:off x="1586608" y="3739083"/>
            <a:ext cx="5210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김민주\cube\프로토타입\큐브엔터테인먼트_mo_1 (1)\02_메인 clci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19"/>
          <a:stretch/>
        </p:blipFill>
        <p:spPr bwMode="auto">
          <a:xfrm>
            <a:off x="3512840" y="1123333"/>
            <a:ext cx="3307522" cy="50631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457056" y="188640"/>
            <a:ext cx="4332481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 smtClean="0"/>
              <a:t>메인 </a:t>
            </a:r>
            <a:r>
              <a:rPr lang="en-US" altLang="ko-KR" sz="1800" dirty="0" smtClean="0"/>
              <a:t>– </a:t>
            </a:r>
            <a:r>
              <a:rPr lang="ko-KR" altLang="en-US" sz="1800" dirty="0" err="1" smtClean="0"/>
              <a:t>네비게이션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슬라이드</a:t>
            </a:r>
            <a:endParaRPr lang="ko-KR" altLang="en-US" sz="1800" dirty="0"/>
          </a:p>
        </p:txBody>
      </p:sp>
      <p:pic>
        <p:nvPicPr>
          <p:cNvPr id="27" name="Picture 2" descr="D:\김민주\cube\프로토타입\큐브엔터테인먼트_mo_1 (1)\01_메인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218"/>
          <a:stretch/>
        </p:blipFill>
        <p:spPr bwMode="auto">
          <a:xfrm>
            <a:off x="152519" y="1120624"/>
            <a:ext cx="3307522" cy="50631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/>
          <p:cNvCxnSpPr/>
          <p:nvPr/>
        </p:nvCxnSpPr>
        <p:spPr>
          <a:xfrm>
            <a:off x="3151471" y="3717032"/>
            <a:ext cx="5210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17424"/>
              </p:ext>
            </p:extLst>
          </p:nvPr>
        </p:nvGraphicFramePr>
        <p:xfrm>
          <a:off x="6897216" y="768395"/>
          <a:ext cx="3008784" cy="2337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2576736"/>
              </a:tblGrid>
              <a:tr h="35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7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네비게이션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영역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스크롤 시 고정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7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로고영역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메인페이지로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네비게이션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버튼영역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터치시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2depth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슬라이드로 노출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다음 슬라이드 참고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0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슬라이드 영역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자동으로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fade In,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fade Out 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터치로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가능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조작 불가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83096" y="906760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2745223" y="1131780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0" name="타원 19"/>
          <p:cNvSpPr/>
          <p:nvPr/>
        </p:nvSpPr>
        <p:spPr>
          <a:xfrm>
            <a:off x="251584" y="1733111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36" name="타원 35"/>
          <p:cNvSpPr/>
          <p:nvPr/>
        </p:nvSpPr>
        <p:spPr>
          <a:xfrm>
            <a:off x="962350" y="1179405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22501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D:\김민주\cube\프로토타입\큐브엔터테인먼트_mo_1 (1)\02_메인 clci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19"/>
          <a:stretch/>
        </p:blipFill>
        <p:spPr bwMode="auto">
          <a:xfrm>
            <a:off x="3512840" y="1123333"/>
            <a:ext cx="3307522" cy="50631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D:\김민주\cube\프로토타입\큐브엔터테인먼트_mo_1 (1)\01_메인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4218"/>
          <a:stretch/>
        </p:blipFill>
        <p:spPr bwMode="auto">
          <a:xfrm>
            <a:off x="152519" y="1120624"/>
            <a:ext cx="3307522" cy="506311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457056" y="188640"/>
            <a:ext cx="4332481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 smtClean="0"/>
              <a:t>메인 </a:t>
            </a:r>
            <a:r>
              <a:rPr lang="en-US" altLang="ko-KR" sz="1800" dirty="0" smtClean="0"/>
              <a:t>– </a:t>
            </a:r>
            <a:r>
              <a:rPr lang="ko-KR" altLang="en-US" sz="1800" dirty="0" err="1" smtClean="0"/>
              <a:t>네비게이션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슬라이드</a:t>
            </a:r>
            <a:endParaRPr lang="ko-KR" altLang="en-US" sz="1800" dirty="0"/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339100" y="1347557"/>
            <a:ext cx="521085" cy="33697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63689"/>
              </p:ext>
            </p:extLst>
          </p:nvPr>
        </p:nvGraphicFramePr>
        <p:xfrm>
          <a:off x="6897216" y="768395"/>
          <a:ext cx="3008784" cy="1575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2576736"/>
              </a:tblGrid>
              <a:tr h="35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7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2depth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 닫기 버튼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1depth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 터치 시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- 2depth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 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드롭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다운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- 1depth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메뉴에 밑줄 표시</a:t>
                      </a: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2depth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 터치 시</a:t>
                      </a:r>
                      <a:r>
                        <a:rPr lang="ko-KR" altLang="en-US" sz="10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메뉴 링크 연결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스크롤로 위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아래 이동 가능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6033120" y="1179070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30" name="타원 29"/>
          <p:cNvSpPr/>
          <p:nvPr/>
        </p:nvSpPr>
        <p:spPr>
          <a:xfrm>
            <a:off x="5003638" y="1684533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3008784" y="1120624"/>
            <a:ext cx="451257" cy="43616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88640"/>
            <a:ext cx="990600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4293634" y="1700808"/>
            <a:ext cx="1388151" cy="458112"/>
          </a:xfrm>
          <a:prstGeom prst="rect">
            <a:avLst/>
          </a:prstGeom>
          <a:noFill/>
        </p:spPr>
        <p:txBody>
          <a:bodyPr wrap="none" lIns="103163" tIns="51581" rIns="103163" bIns="51581" rtlCol="0">
            <a:spAutoFit/>
          </a:bodyPr>
          <a:lstStyle/>
          <a:p>
            <a:r>
              <a:rPr lang="ko-KR" altLang="en-US" sz="2300" b="1" dirty="0"/>
              <a:t>개정이력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980054"/>
              </p:ext>
            </p:extLst>
          </p:nvPr>
        </p:nvGraphicFramePr>
        <p:xfrm>
          <a:off x="922737" y="2668473"/>
          <a:ext cx="8060526" cy="2088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3421"/>
                <a:gridCol w="1343421"/>
                <a:gridCol w="1343421"/>
                <a:gridCol w="1343421"/>
                <a:gridCol w="1343421"/>
                <a:gridCol w="1343421"/>
              </a:tblGrid>
              <a:tr h="4176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버전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작성일자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구분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변동내역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작성자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/>
                          </a:solidFill>
                        </a:rPr>
                        <a:t>검토자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17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</a:rPr>
                        <a:t>1.0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2019.01.02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신규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신규작성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</a:rPr>
                        <a:t>김민주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7647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7647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17647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52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737902" y="830857"/>
            <a:ext cx="3431122" cy="5936466"/>
            <a:chOff x="3440831" y="975420"/>
            <a:chExt cx="2770076" cy="4792735"/>
          </a:xfrm>
        </p:grpSpPr>
        <p:pic>
          <p:nvPicPr>
            <p:cNvPr id="24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282" b="70279"/>
            <a:stretch/>
          </p:blipFill>
          <p:spPr bwMode="auto">
            <a:xfrm>
              <a:off x="3440831" y="1351225"/>
              <a:ext cx="2770075" cy="441693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3440832" y="975420"/>
              <a:ext cx="2770075" cy="37580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457056" y="188640"/>
            <a:ext cx="4332481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 smtClean="0"/>
              <a:t>메인 </a:t>
            </a:r>
            <a:r>
              <a:rPr lang="en-US" altLang="ko-KR" sz="1800" dirty="0" smtClean="0"/>
              <a:t>– RELEASE, </a:t>
            </a:r>
            <a:r>
              <a:rPr lang="ko-KR" altLang="en-US" sz="1800" dirty="0" smtClean="0"/>
              <a:t>회사슬로건</a:t>
            </a:r>
            <a:endParaRPr lang="ko-KR" altLang="en-US" sz="18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56315"/>
              </p:ext>
            </p:extLst>
          </p:nvPr>
        </p:nvGraphicFramePr>
        <p:xfrm>
          <a:off x="6897216" y="768395"/>
          <a:ext cx="3008784" cy="3690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2576736"/>
              </a:tblGrid>
              <a:tr h="35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7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RELEASES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고정형이며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자동슬라이드 넣지 않음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스와이프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시 다음 앨범 확인 가능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최신 앨범의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앨범명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가수명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앨범출시날짜 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해당 아티스트 페이지로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0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앨범커버만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00" kern="120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영역의 앨범 터치 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가로로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 뒤집어지며 가운데로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이동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앨범커버노출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앨범정보 노출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- 2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영역의 앨범은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 뒤집어지며 옆으로 이동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앨범정보 노출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앨범커버 노출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9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회사 슬로건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회사 소개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아티스트 또는 회사 건물 사진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삽입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백그라운드 이미지로 고정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스크롤시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천천히 나타내기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없음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2594264" y="1395695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2642383" y="1988840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0" name="타원 19"/>
          <p:cNvSpPr/>
          <p:nvPr/>
        </p:nvSpPr>
        <p:spPr>
          <a:xfrm>
            <a:off x="1879573" y="2301407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4738738" y="2301407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2" name="타원 21"/>
          <p:cNvSpPr/>
          <p:nvPr/>
        </p:nvSpPr>
        <p:spPr>
          <a:xfrm>
            <a:off x="1879573" y="4941168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525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640632" y="990443"/>
            <a:ext cx="3730494" cy="5539335"/>
            <a:chOff x="1424606" y="990443"/>
            <a:chExt cx="3730494" cy="5539335"/>
          </a:xfrm>
        </p:grpSpPr>
        <p:pic>
          <p:nvPicPr>
            <p:cNvPr id="24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149" b="50899"/>
            <a:stretch/>
          </p:blipFill>
          <p:spPr bwMode="auto">
            <a:xfrm>
              <a:off x="1424608" y="1482003"/>
              <a:ext cx="3730492" cy="5047775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1424606" y="990443"/>
              <a:ext cx="3730493" cy="50610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457056" y="188640"/>
            <a:ext cx="4332481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 smtClean="0"/>
              <a:t>메인 </a:t>
            </a:r>
            <a:r>
              <a:rPr lang="en-US" altLang="ko-KR" sz="1800" dirty="0" smtClean="0"/>
              <a:t>– </a:t>
            </a:r>
            <a:r>
              <a:rPr lang="en-US" altLang="ko-KR" sz="1800" dirty="0" smtClean="0"/>
              <a:t>MV</a:t>
            </a:r>
            <a:endParaRPr lang="ko-KR" altLang="en-US" sz="18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6281616"/>
              </p:ext>
            </p:extLst>
          </p:nvPr>
        </p:nvGraphicFramePr>
        <p:xfrm>
          <a:off x="6897216" y="768395"/>
          <a:ext cx="3008784" cy="1423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2576736"/>
              </a:tblGrid>
              <a:tr h="35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7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뮤직비디오 노출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뮤직비디오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가수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노래명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앨범명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날짜 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터치 시 뮤직비디오 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다음 슬라이드에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2854221" y="1565366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1687370" y="2348880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4623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59887" y="990443"/>
            <a:ext cx="3730494" cy="5539336"/>
            <a:chOff x="1424605" y="990443"/>
            <a:chExt cx="3730494" cy="5539336"/>
          </a:xfrm>
        </p:grpSpPr>
        <p:pic>
          <p:nvPicPr>
            <p:cNvPr id="12" name="Picture 2" descr="D:\김민주\cube\프로토타입\큐브엔터테인먼트_mo_1 (1)\02_메인 clcik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54" b="49337"/>
            <a:stretch/>
          </p:blipFill>
          <p:spPr bwMode="auto">
            <a:xfrm>
              <a:off x="1424605" y="1496545"/>
              <a:ext cx="3730493" cy="503323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1424606" y="990443"/>
              <a:ext cx="3730493" cy="50610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457056" y="188640"/>
            <a:ext cx="4332481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 smtClean="0"/>
              <a:t>메인 </a:t>
            </a:r>
            <a:r>
              <a:rPr lang="en-US" altLang="ko-KR" sz="1800" dirty="0" smtClean="0"/>
              <a:t>– </a:t>
            </a:r>
            <a:r>
              <a:rPr lang="en-US" altLang="ko-KR" sz="1800" dirty="0" smtClean="0"/>
              <a:t>MV </a:t>
            </a:r>
            <a:r>
              <a:rPr lang="ko-KR" altLang="en-US" sz="1800" dirty="0" smtClean="0"/>
              <a:t>팝업</a:t>
            </a:r>
            <a:endParaRPr lang="ko-KR" altLang="en-US" sz="18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556698"/>
              </p:ext>
            </p:extLst>
          </p:nvPr>
        </p:nvGraphicFramePr>
        <p:xfrm>
          <a:off x="6897216" y="768395"/>
          <a:ext cx="3008784" cy="16166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2576736"/>
              </a:tblGrid>
              <a:tr h="35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7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뮤직비디오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썸네일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터치시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뮤직비디오 영상을 화면에 꽉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차게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유튜브로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7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영상이 재생되는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열린 뮤직비디오 창을 닫을 수 있는 버튼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1934550" y="3307817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4468201" y="2780928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1766063" y="1628800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8248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3512840" y="1196752"/>
            <a:ext cx="3275117" cy="5053878"/>
            <a:chOff x="3440831" y="975420"/>
            <a:chExt cx="2770076" cy="4274542"/>
          </a:xfrm>
        </p:grpSpPr>
        <p:pic>
          <p:nvPicPr>
            <p:cNvPr id="31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785" b="21704"/>
            <a:stretch/>
          </p:blipFill>
          <p:spPr bwMode="auto">
            <a:xfrm>
              <a:off x="3440831" y="1351226"/>
              <a:ext cx="2770075" cy="389873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3440832" y="975420"/>
              <a:ext cx="2770075" cy="37580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128463" y="1196752"/>
            <a:ext cx="3275117" cy="5053878"/>
            <a:chOff x="3440831" y="975420"/>
            <a:chExt cx="2770076" cy="4274542"/>
          </a:xfrm>
        </p:grpSpPr>
        <p:pic>
          <p:nvPicPr>
            <p:cNvPr id="24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382" b="30107"/>
            <a:stretch/>
          </p:blipFill>
          <p:spPr bwMode="auto">
            <a:xfrm>
              <a:off x="3440831" y="1351226"/>
              <a:ext cx="2770075" cy="389873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3440832" y="975420"/>
              <a:ext cx="2770075" cy="37580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457056" y="188640"/>
            <a:ext cx="4332481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 smtClean="0"/>
              <a:t>메인 </a:t>
            </a:r>
            <a:r>
              <a:rPr lang="en-US" altLang="ko-KR" sz="1800" dirty="0" smtClean="0"/>
              <a:t>– </a:t>
            </a:r>
            <a:r>
              <a:rPr lang="ko-KR" altLang="en-US" sz="1800" dirty="0" smtClean="0"/>
              <a:t>링크 배너</a:t>
            </a:r>
            <a:endParaRPr lang="ko-KR" altLang="en-US" sz="18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101936"/>
              </p:ext>
            </p:extLst>
          </p:nvPr>
        </p:nvGraphicFramePr>
        <p:xfrm>
          <a:off x="6897216" y="768395"/>
          <a:ext cx="3008784" cy="2581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2576736"/>
              </a:tblGrid>
              <a:tr h="35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7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배너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각 배너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 해당 링크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연결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스크롤 및 터치 시 일어나는 효과 없음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20SPACE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20SPACE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소개 페이지로 링크 연결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0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NOTICE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NOTICE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9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CUBEE TV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CUBEE TV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9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PRODUCT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CUBEE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페이지로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128463" y="791386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222135" y="1772816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0" name="타원 19"/>
          <p:cNvSpPr/>
          <p:nvPr/>
        </p:nvSpPr>
        <p:spPr>
          <a:xfrm>
            <a:off x="3656856" y="2710520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3640768" y="4582728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23" name="타원 22"/>
          <p:cNvSpPr/>
          <p:nvPr/>
        </p:nvSpPr>
        <p:spPr>
          <a:xfrm>
            <a:off x="222136" y="3608877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676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1640632" y="995070"/>
            <a:ext cx="3606078" cy="5564588"/>
            <a:chOff x="3440831" y="975420"/>
            <a:chExt cx="2770076" cy="4274542"/>
          </a:xfrm>
        </p:grpSpPr>
        <p:pic>
          <p:nvPicPr>
            <p:cNvPr id="24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380" b="7109"/>
            <a:stretch/>
          </p:blipFill>
          <p:spPr bwMode="auto">
            <a:xfrm>
              <a:off x="3440831" y="1351226"/>
              <a:ext cx="2770075" cy="389873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3440832" y="975420"/>
              <a:ext cx="2770075" cy="37580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457056" y="188640"/>
            <a:ext cx="4332481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 smtClean="0"/>
              <a:t>메인 </a:t>
            </a:r>
            <a:r>
              <a:rPr lang="en-US" altLang="ko-KR" sz="1800" dirty="0" smtClean="0"/>
              <a:t>– </a:t>
            </a:r>
            <a:r>
              <a:rPr lang="en-US" altLang="ko-KR" sz="1800" dirty="0" smtClean="0"/>
              <a:t>SNS</a:t>
            </a:r>
            <a:endParaRPr lang="ko-KR" altLang="en-US" sz="18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328250"/>
              </p:ext>
            </p:extLst>
          </p:nvPr>
        </p:nvGraphicFramePr>
        <p:xfrm>
          <a:off x="6897216" y="768395"/>
          <a:ext cx="3008784" cy="1958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2576736"/>
              </a:tblGrid>
              <a:tr h="35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7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OFFICIAL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CHANNEL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공식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트위터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페이스북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유투브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소개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터치시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일어나는 효과 없음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트위터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 버튼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0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페이스북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 버튼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9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유투브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 버튼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2000672" y="2107639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1717982" y="3102848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0" name="타원 19"/>
          <p:cNvSpPr/>
          <p:nvPr/>
        </p:nvSpPr>
        <p:spPr>
          <a:xfrm>
            <a:off x="4304928" y="3102847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3" name="타원 22"/>
          <p:cNvSpPr/>
          <p:nvPr/>
        </p:nvSpPr>
        <p:spPr>
          <a:xfrm>
            <a:off x="3008784" y="3102848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90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/>
          <p:cNvGrpSpPr/>
          <p:nvPr/>
        </p:nvGrpSpPr>
        <p:grpSpPr>
          <a:xfrm>
            <a:off x="3512840" y="1196752"/>
            <a:ext cx="3275117" cy="5053878"/>
            <a:chOff x="3440831" y="975420"/>
            <a:chExt cx="2770076" cy="4274542"/>
          </a:xfrm>
        </p:grpSpPr>
        <p:pic>
          <p:nvPicPr>
            <p:cNvPr id="31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785" b="21704"/>
            <a:stretch/>
          </p:blipFill>
          <p:spPr bwMode="auto">
            <a:xfrm>
              <a:off x="3440831" y="1351226"/>
              <a:ext cx="2770075" cy="389873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3440832" y="975420"/>
              <a:ext cx="2770075" cy="37580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그룹 16"/>
          <p:cNvGrpSpPr/>
          <p:nvPr/>
        </p:nvGrpSpPr>
        <p:grpSpPr>
          <a:xfrm>
            <a:off x="128463" y="1196752"/>
            <a:ext cx="3275117" cy="5053878"/>
            <a:chOff x="3440831" y="975420"/>
            <a:chExt cx="2770076" cy="4274542"/>
          </a:xfrm>
        </p:grpSpPr>
        <p:pic>
          <p:nvPicPr>
            <p:cNvPr id="24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5489"/>
            <a:stretch/>
          </p:blipFill>
          <p:spPr bwMode="auto">
            <a:xfrm>
              <a:off x="3440831" y="1351226"/>
              <a:ext cx="2770075" cy="389873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D:\김민주\cube\프로토타입\큐브엔터테인먼트_mo_1 (1)\01_메인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" b="98594"/>
            <a:stretch/>
          </p:blipFill>
          <p:spPr bwMode="auto">
            <a:xfrm>
              <a:off x="3440832" y="975420"/>
              <a:ext cx="2770075" cy="37580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457056" y="188640"/>
            <a:ext cx="4332481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 smtClean="0"/>
              <a:t>메인 </a:t>
            </a:r>
            <a:r>
              <a:rPr lang="en-US" altLang="ko-KR" sz="1800" dirty="0" smtClean="0"/>
              <a:t>– </a:t>
            </a:r>
            <a:r>
              <a:rPr lang="en-US" altLang="ko-KR" sz="1800" dirty="0" smtClean="0"/>
              <a:t>footer</a:t>
            </a:r>
            <a:endParaRPr lang="ko-KR" altLang="en-US" sz="18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130841"/>
              </p:ext>
            </p:extLst>
          </p:nvPr>
        </p:nvGraphicFramePr>
        <p:xfrm>
          <a:off x="6897216" y="768395"/>
          <a:ext cx="3008784" cy="3613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048"/>
                <a:gridCol w="2576736"/>
              </a:tblGrid>
              <a:tr h="35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7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Footer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로고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페이지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0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사이트 정보 제공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페이지로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이용약관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이메일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주소 무단 수집 거부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개인정보취급방침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9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회사 정보 제공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주소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전화번호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팩스번호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9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저작권표기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9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패밀리사이트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시 패밀리사이트 리스트 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91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패밀리사이트 버튼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 사이트 노출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리스트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터치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 해당 사이트로 링크 연결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" name="타원 17"/>
          <p:cNvSpPr/>
          <p:nvPr/>
        </p:nvSpPr>
        <p:spPr>
          <a:xfrm>
            <a:off x="154466" y="2501780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173768" y="3760650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0" name="타원 19"/>
          <p:cNvSpPr/>
          <p:nvPr/>
        </p:nvSpPr>
        <p:spPr>
          <a:xfrm>
            <a:off x="3656856" y="2710520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3640768" y="4582728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23" name="타원 22"/>
          <p:cNvSpPr/>
          <p:nvPr/>
        </p:nvSpPr>
        <p:spPr>
          <a:xfrm>
            <a:off x="2360712" y="2821987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pic>
        <p:nvPicPr>
          <p:cNvPr id="22" name="Picture 2" descr="D:\김민주\cube\프로토타입\큐브엔터테인먼트_mo_1 (1)\02_메인 clcik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517"/>
          <a:stretch/>
        </p:blipFill>
        <p:spPr bwMode="auto">
          <a:xfrm>
            <a:off x="3512840" y="1649434"/>
            <a:ext cx="3275115" cy="460119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화살표 연결선 25"/>
          <p:cNvCxnSpPr/>
          <p:nvPr/>
        </p:nvCxnSpPr>
        <p:spPr>
          <a:xfrm>
            <a:off x="3151471" y="3717032"/>
            <a:ext cx="521085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1352600" y="3047495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8" name="타원 27"/>
          <p:cNvSpPr/>
          <p:nvPr/>
        </p:nvSpPr>
        <p:spPr>
          <a:xfrm>
            <a:off x="2858514" y="5085184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29" name="타원 28"/>
          <p:cNvSpPr/>
          <p:nvPr/>
        </p:nvSpPr>
        <p:spPr>
          <a:xfrm>
            <a:off x="2721351" y="5852376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33" name="타원 32"/>
          <p:cNvSpPr/>
          <p:nvPr/>
        </p:nvSpPr>
        <p:spPr>
          <a:xfrm>
            <a:off x="6249144" y="3613057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908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88640"/>
            <a:ext cx="990600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183488" y="967814"/>
            <a:ext cx="1029078" cy="350391"/>
          </a:xfrm>
          <a:prstGeom prst="rect">
            <a:avLst/>
          </a:prstGeom>
          <a:noFill/>
        </p:spPr>
        <p:txBody>
          <a:bodyPr wrap="none" lIns="103163" tIns="51581" rIns="103163" bIns="51581" rtlCol="0">
            <a:spAutoFit/>
          </a:bodyPr>
          <a:lstStyle/>
          <a:p>
            <a:r>
              <a:rPr lang="ko-KR" altLang="en-US" sz="1600" dirty="0"/>
              <a:t>화면구조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415123" y="1441580"/>
            <a:ext cx="1075755" cy="5364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/>
            <a:r>
              <a:rPr lang="ko-KR" altLang="en-US" sz="1100" b="1" dirty="0"/>
              <a:t>메인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744974" y="2346125"/>
            <a:ext cx="1378314" cy="3751840"/>
            <a:chOff x="76708" y="2346125"/>
            <a:chExt cx="1378314" cy="3751840"/>
          </a:xfrm>
        </p:grpSpPr>
        <p:sp>
          <p:nvSpPr>
            <p:cNvPr id="19" name="직사각형 18"/>
            <p:cNvSpPr/>
            <p:nvPr/>
          </p:nvSpPr>
          <p:spPr>
            <a:xfrm>
              <a:off x="76708" y="2346125"/>
              <a:ext cx="1206463" cy="5364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COMPANY</a:t>
              </a:r>
              <a:endParaRPr lang="ko-KR" altLang="en-US" sz="1100" b="1" dirty="0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6708" y="2900810"/>
              <a:ext cx="1378314" cy="319715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COMPANY INFO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GREETINGS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HISTORY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ORGANIZATION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BUISINESS AREA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20SPACE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LOVATION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Investor Relations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985941" y="2347175"/>
            <a:ext cx="1540850" cy="4029992"/>
            <a:chOff x="1317675" y="2347175"/>
            <a:chExt cx="1540850" cy="4029992"/>
          </a:xfrm>
        </p:grpSpPr>
        <p:sp>
          <p:nvSpPr>
            <p:cNvPr id="24" name="직사각형 23"/>
            <p:cNvSpPr/>
            <p:nvPr/>
          </p:nvSpPr>
          <p:spPr>
            <a:xfrm>
              <a:off x="1317675" y="2893695"/>
              <a:ext cx="1540850" cy="34834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3163" tIns="51581" rIns="103163" bIns="51581"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JO KWON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JANG HYUN SEUNG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BTOB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CLC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PENTAGON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TRIPLE H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(G)I-DLE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LAI KUAN LIN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YOO SEONHO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A TRAIN TO AUTUMN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LEE HWEE JAE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HEO KYEONG HWAN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NA JONGCHAN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317675" y="2347175"/>
              <a:ext cx="1540850" cy="5364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ARTISTS</a:t>
              </a:r>
              <a:endParaRPr lang="ko-KR" altLang="en-US" sz="1100" b="1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61295" y="2346125"/>
            <a:ext cx="1083557" cy="1595588"/>
            <a:chOff x="2893029" y="2346125"/>
            <a:chExt cx="1083557" cy="1595588"/>
          </a:xfrm>
        </p:grpSpPr>
        <p:sp>
          <p:nvSpPr>
            <p:cNvPr id="21" name="직사각형 20"/>
            <p:cNvSpPr/>
            <p:nvPr/>
          </p:nvSpPr>
          <p:spPr>
            <a:xfrm>
              <a:off x="2893029" y="2346125"/>
              <a:ext cx="1075755" cy="5364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MULTIMEDIA </a:t>
              </a:r>
              <a:endParaRPr lang="ko-KR" altLang="en-US" sz="1100" b="1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900830" y="2869957"/>
              <a:ext cx="1075756" cy="10717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MUSIC VIDEO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DOWNLOAD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4666538" y="2345366"/>
            <a:ext cx="1067953" cy="5364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AUDITION</a:t>
            </a:r>
            <a:endParaRPr lang="ko-KR" altLang="en-US" sz="11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5761364" y="2345366"/>
            <a:ext cx="1079296" cy="1806000"/>
            <a:chOff x="3365050" y="4626359"/>
            <a:chExt cx="1079296" cy="1806000"/>
          </a:xfrm>
        </p:grpSpPr>
        <p:sp>
          <p:nvSpPr>
            <p:cNvPr id="15" name="직사각형 14"/>
            <p:cNvSpPr/>
            <p:nvPr/>
          </p:nvSpPr>
          <p:spPr>
            <a:xfrm>
              <a:off x="3365050" y="4626359"/>
              <a:ext cx="1075756" cy="5364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NOTICE</a:t>
              </a:r>
              <a:endParaRPr lang="ko-KR" altLang="en-US" sz="1100" b="1" dirty="0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68590" y="5153015"/>
              <a:ext cx="1075756" cy="12793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NOTICE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FORM CUBE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000" dirty="0">
                  <a:solidFill>
                    <a:schemeClr val="tx1"/>
                  </a:solidFill>
                </a:rPr>
                <a:t>TO CUBE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866538" y="2344167"/>
            <a:ext cx="1075756" cy="53648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사이트 </a:t>
            </a:r>
            <a:r>
              <a:rPr lang="ko-KR" altLang="en-US" sz="1100" b="1" dirty="0" err="1"/>
              <a:t>맵</a:t>
            </a:r>
            <a:endParaRPr lang="ko-KR" altLang="en-US" sz="1100" b="1" dirty="0"/>
          </a:p>
        </p:txBody>
      </p:sp>
      <p:sp>
        <p:nvSpPr>
          <p:cNvPr id="47" name="직사각형 46"/>
          <p:cNvSpPr/>
          <p:nvPr/>
        </p:nvSpPr>
        <p:spPr>
          <a:xfrm>
            <a:off x="5588093" y="4101286"/>
            <a:ext cx="3461904" cy="5364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/>
              <a:t>ETC</a:t>
            </a:r>
            <a:endParaRPr lang="ko-KR" altLang="en-US" sz="1100" b="1" dirty="0"/>
          </a:p>
        </p:txBody>
      </p:sp>
      <p:sp>
        <p:nvSpPr>
          <p:cNvPr id="49" name="직사각형 48"/>
          <p:cNvSpPr/>
          <p:nvPr/>
        </p:nvSpPr>
        <p:spPr>
          <a:xfrm>
            <a:off x="5589651" y="4635431"/>
            <a:ext cx="1466809" cy="1447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/>
                </a:solidFill>
              </a:rPr>
              <a:t>MV </a:t>
            </a:r>
            <a:r>
              <a:rPr lang="ko-KR" altLang="en-US" sz="1000" dirty="0" smtClean="0">
                <a:solidFill>
                  <a:schemeClr val="tx1"/>
                </a:solidFill>
              </a:rPr>
              <a:t>팝</a:t>
            </a:r>
            <a:r>
              <a:rPr lang="ko-KR" altLang="en-US" sz="1000" dirty="0">
                <a:solidFill>
                  <a:schemeClr val="tx1"/>
                </a:solidFill>
              </a:rPr>
              <a:t>업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 smtClean="0">
                <a:solidFill>
                  <a:schemeClr val="tx1"/>
                </a:solidFill>
              </a:rPr>
              <a:t>20SPACE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CUBEE TV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NEW </a:t>
            </a:r>
            <a:r>
              <a:rPr lang="en-US" altLang="ko-KR" sz="1000" dirty="0" smtClean="0">
                <a:solidFill>
                  <a:schemeClr val="tx1"/>
                </a:solidFill>
              </a:rPr>
              <a:t>PRODUCT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981677" y="2874598"/>
            <a:ext cx="1075756" cy="1078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ko-KR" altLang="en-US" sz="1100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7974241" y="2346125"/>
            <a:ext cx="1091841" cy="1796313"/>
            <a:chOff x="7974241" y="2346125"/>
            <a:chExt cx="1091841" cy="1796313"/>
          </a:xfrm>
        </p:grpSpPr>
        <p:sp>
          <p:nvSpPr>
            <p:cNvPr id="22" name="직사각형 21"/>
            <p:cNvSpPr/>
            <p:nvPr/>
          </p:nvSpPr>
          <p:spPr>
            <a:xfrm>
              <a:off x="7974241" y="2346125"/>
              <a:ext cx="1075756" cy="5364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/>
                <a:t>SNS </a:t>
              </a:r>
            </a:p>
            <a:p>
              <a:pPr algn="ctr"/>
              <a:r>
                <a:rPr lang="ko-KR" altLang="en-US" sz="1100" b="1" dirty="0"/>
                <a:t>외부 링크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7990326" y="2872918"/>
              <a:ext cx="1075756" cy="12695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ko-KR" altLang="en-US" sz="1000" dirty="0" err="1">
                  <a:solidFill>
                    <a:schemeClr val="tx1"/>
                  </a:solidFill>
                </a:rPr>
                <a:t>트위터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dirty="0" err="1">
                  <a:solidFill>
                    <a:schemeClr val="tx1"/>
                  </a:solidFill>
                </a:rPr>
                <a:t>페이스북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00" dirty="0" err="1">
                  <a:solidFill>
                    <a:schemeClr val="tx1"/>
                  </a:solidFill>
                </a:rPr>
                <a:t>유투브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7046099" y="4637766"/>
            <a:ext cx="2003897" cy="14448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tx1"/>
                </a:solidFill>
              </a:rPr>
              <a:t>이용약관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chemeClr val="tx1"/>
                </a:solidFill>
              </a:rPr>
              <a:t>이메일</a:t>
            </a:r>
            <a:r>
              <a:rPr lang="ko-KR" altLang="en-US" sz="1000" dirty="0">
                <a:solidFill>
                  <a:schemeClr val="tx1"/>
                </a:solidFill>
              </a:rPr>
              <a:t> 주소 무단 수집 거부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</a:rPr>
              <a:t>개인정보 취급방침</a:t>
            </a: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</a:rPr>
              <a:t>FAMILY SITE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8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188640"/>
            <a:ext cx="990600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4504787" y="3004269"/>
            <a:ext cx="931296" cy="796667"/>
          </a:xfrm>
          <a:prstGeom prst="rect">
            <a:avLst/>
          </a:prstGeom>
          <a:noFill/>
        </p:spPr>
        <p:txBody>
          <a:bodyPr wrap="none" lIns="103163" tIns="51581" rIns="103163" bIns="51581" rtlCol="0">
            <a:spAutoFit/>
          </a:bodyPr>
          <a:lstStyle/>
          <a:p>
            <a:r>
              <a:rPr lang="en-US" altLang="ko-KR" sz="4500" b="1" dirty="0"/>
              <a:t>PC</a:t>
            </a:r>
            <a:endParaRPr lang="ko-KR" altLang="en-US" sz="4500" b="1" dirty="0"/>
          </a:p>
        </p:txBody>
      </p:sp>
    </p:spTree>
    <p:extLst>
      <p:ext uri="{BB962C8B-B14F-4D97-AF65-F5344CB8AC3E}">
        <p14:creationId xmlns:p14="http://schemas.microsoft.com/office/powerpoint/2010/main" val="287571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김민주\cube\프로토타입\큐브엔터테인먼트_1\02_메인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883"/>
          <a:stretch/>
        </p:blipFill>
        <p:spPr bwMode="auto">
          <a:xfrm>
            <a:off x="247715" y="1253231"/>
            <a:ext cx="2964329" cy="399702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D:\김민주\cube\프로토타입\큐브엔터테인먼트_1\02_메인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79" b="38043"/>
          <a:stretch/>
        </p:blipFill>
        <p:spPr bwMode="auto">
          <a:xfrm>
            <a:off x="3455991" y="1268760"/>
            <a:ext cx="2954407" cy="396597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D:\김민주\cube\프로토타입\큐브엔터테인먼트_1\02_메인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53"/>
          <a:stretch/>
        </p:blipFill>
        <p:spPr bwMode="auto">
          <a:xfrm>
            <a:off x="6722435" y="1268760"/>
            <a:ext cx="2964329" cy="473317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7917329" y="188640"/>
            <a:ext cx="1872208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/>
              <a:t>메인 전체</a:t>
            </a:r>
            <a:endParaRPr lang="ko-KR" altLang="en-US" sz="1800" dirty="0"/>
          </a:p>
        </p:txBody>
      </p:sp>
      <p:cxnSp>
        <p:nvCxnSpPr>
          <p:cNvPr id="26" name="꺾인 연결선 25"/>
          <p:cNvCxnSpPr>
            <a:endCxn id="19" idx="0"/>
          </p:cNvCxnSpPr>
          <p:nvPr/>
        </p:nvCxnSpPr>
        <p:spPr>
          <a:xfrm rot="5400000" flipH="1" flipV="1">
            <a:off x="1333024" y="1665615"/>
            <a:ext cx="3997026" cy="3203315"/>
          </a:xfrm>
          <a:prstGeom prst="bentConnector5">
            <a:avLst>
              <a:gd name="adj1" fmla="val -5719"/>
              <a:gd name="adj2" fmla="val 50077"/>
              <a:gd name="adj3" fmla="val 105719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rot="5400000" flipH="1" flipV="1">
            <a:off x="4564132" y="1650087"/>
            <a:ext cx="3997026" cy="3203315"/>
          </a:xfrm>
          <a:prstGeom prst="bentConnector5">
            <a:avLst>
              <a:gd name="adj1" fmla="val -5719"/>
              <a:gd name="adj2" fmla="val 50077"/>
              <a:gd name="adj3" fmla="val 105719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03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김민주\cube\프로토타입\큐브엔터테인먼트_1\04_메인 click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96" b="38078"/>
          <a:stretch/>
        </p:blipFill>
        <p:spPr bwMode="auto">
          <a:xfrm>
            <a:off x="3448829" y="1259235"/>
            <a:ext cx="2968415" cy="3991023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7917329" y="188640"/>
            <a:ext cx="1872208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/>
              <a:t>팝업</a:t>
            </a:r>
          </a:p>
        </p:txBody>
      </p:sp>
      <p:pic>
        <p:nvPicPr>
          <p:cNvPr id="18" name="Picture 3" descr="D:\김민주\cube\프로토타입\큐브엔터테인먼트_1\02_메인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153"/>
          <a:stretch/>
        </p:blipFill>
        <p:spPr bwMode="auto">
          <a:xfrm>
            <a:off x="6722435" y="1268760"/>
            <a:ext cx="2964329" cy="473317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꺾인 연결선 18"/>
          <p:cNvCxnSpPr/>
          <p:nvPr/>
        </p:nvCxnSpPr>
        <p:spPr>
          <a:xfrm rot="5400000" flipH="1" flipV="1">
            <a:off x="1333024" y="1665615"/>
            <a:ext cx="3997026" cy="3203315"/>
          </a:xfrm>
          <a:prstGeom prst="bentConnector5">
            <a:avLst>
              <a:gd name="adj1" fmla="val -5719"/>
              <a:gd name="adj2" fmla="val 50077"/>
              <a:gd name="adj3" fmla="val 105719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/>
          <p:nvPr/>
        </p:nvCxnSpPr>
        <p:spPr>
          <a:xfrm rot="5400000" flipH="1" flipV="1">
            <a:off x="4564132" y="1650087"/>
            <a:ext cx="3997026" cy="3203315"/>
          </a:xfrm>
          <a:prstGeom prst="bentConnector5">
            <a:avLst>
              <a:gd name="adj1" fmla="val -5719"/>
              <a:gd name="adj2" fmla="val 50077"/>
              <a:gd name="adj3" fmla="val 105719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D:\김민주\cube\프로토타입\큐브엔터테인먼트_1\02_메인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8883"/>
          <a:stretch/>
        </p:blipFill>
        <p:spPr bwMode="auto">
          <a:xfrm>
            <a:off x="247715" y="1253231"/>
            <a:ext cx="2964329" cy="3997027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12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D:\김민주\cube\프로토타입\큐브엔터테인먼트_1\02_메인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860"/>
          <a:stretch/>
        </p:blipFill>
        <p:spPr bwMode="auto">
          <a:xfrm>
            <a:off x="226350" y="1044109"/>
            <a:ext cx="6435087" cy="533721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109017" y="188640"/>
            <a:ext cx="468052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/>
              <a:t>메인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네비게이션</a:t>
            </a:r>
            <a:r>
              <a:rPr lang="en-US" altLang="ko-KR" sz="1800" dirty="0"/>
              <a:t>,</a:t>
            </a:r>
            <a:r>
              <a:rPr lang="ko-KR" altLang="en-US" sz="1800" dirty="0"/>
              <a:t>슬라이드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9531237"/>
              </p:ext>
            </p:extLst>
          </p:nvPr>
        </p:nvGraphicFramePr>
        <p:xfrm>
          <a:off x="6730711" y="768395"/>
          <a:ext cx="3175289" cy="321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61"/>
                <a:gridCol w="2629228"/>
              </a:tblGrid>
              <a:tr h="356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76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네비게이션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영역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스크롤시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고정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45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로고영역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메인페이지로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링크 연결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08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메뉴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1depth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마우스 오버 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1depth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 컬러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변경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밑줄 표시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화면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전체를 덮는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2depth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드롭다운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2950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메인 슬라이드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자동으로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fade In,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fade Out 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좌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우 버튼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부분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&gt;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현재 페이지만 컬러 다르게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&gt;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원형에서 타원형으로 변경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사용자가 조작 시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일시정지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재생 가능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84579" y="859777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776536" y="875622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8" name="타원 17"/>
          <p:cNvSpPr/>
          <p:nvPr/>
        </p:nvSpPr>
        <p:spPr>
          <a:xfrm>
            <a:off x="1163097" y="1196509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402918" y="1692918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0245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D:\김민주\cube\프로토타입\큐브엔터테인먼트_1\03_메인 hov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0781"/>
          <a:stretch/>
        </p:blipFill>
        <p:spPr bwMode="auto">
          <a:xfrm>
            <a:off x="185959" y="1047014"/>
            <a:ext cx="6415836" cy="534328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109017" y="188640"/>
            <a:ext cx="468052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/>
              <a:t>메인 </a:t>
            </a:r>
            <a:r>
              <a:rPr lang="en-US" altLang="ko-KR" sz="1800" dirty="0"/>
              <a:t>– </a:t>
            </a:r>
            <a:r>
              <a:rPr lang="ko-KR" altLang="en-US" sz="1800" dirty="0" err="1" smtClean="0"/>
              <a:t>네비게이션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드롭다운</a:t>
            </a:r>
            <a:r>
              <a:rPr lang="ko-KR" altLang="en-US" sz="1800" dirty="0" smtClean="0"/>
              <a:t> 메</a:t>
            </a:r>
            <a:r>
              <a:rPr lang="ko-KR" altLang="en-US" sz="1800" dirty="0" smtClean="0"/>
              <a:t>뉴</a:t>
            </a:r>
            <a:endParaRPr lang="ko-KR" altLang="en-US" sz="1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064472"/>
              </p:ext>
            </p:extLst>
          </p:nvPr>
        </p:nvGraphicFramePr>
        <p:xfrm>
          <a:off x="6730711" y="768394"/>
          <a:ext cx="3175289" cy="2948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61"/>
                <a:gridCol w="2629228"/>
              </a:tblGrid>
              <a:tr h="363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63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1depth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 마우스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오버 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2depth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2depth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불투명하게 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2depth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백그라운드 컬러 변경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41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2depth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마우스 오버 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메뉴 밑줄 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2depth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백그라운드 컬러 변경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2depth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메뉴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해당 메뉴로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8415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반응형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제작 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영역에 아티스트 이미지 노출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태블릿부터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아티스트 이미지 삭제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1305063" y="878528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2" name="타원 11"/>
          <p:cNvSpPr/>
          <p:nvPr/>
        </p:nvSpPr>
        <p:spPr>
          <a:xfrm>
            <a:off x="1136575" y="1433455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6033120" y="2492896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319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D:\김민주\cube\프로토타입\큐브엔터테인먼트_1\02_메인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55" b="58265"/>
          <a:stretch/>
        </p:blipFill>
        <p:spPr bwMode="auto">
          <a:xfrm>
            <a:off x="53519" y="878527"/>
            <a:ext cx="6574201" cy="5862841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연결선 4"/>
          <p:cNvCxnSpPr/>
          <p:nvPr/>
        </p:nvCxnSpPr>
        <p:spPr>
          <a:xfrm>
            <a:off x="0" y="764704"/>
            <a:ext cx="990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" y="188640"/>
            <a:ext cx="49529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r>
              <a:rPr lang="en-US" altLang="ko-KR" sz="1800" dirty="0"/>
              <a:t>  </a:t>
            </a:r>
            <a:r>
              <a:rPr lang="ko-KR" altLang="en-US" sz="1800" dirty="0"/>
              <a:t>화면설계서 </a:t>
            </a:r>
            <a:r>
              <a:rPr lang="en-US" altLang="ko-KR" sz="1800" dirty="0"/>
              <a:t>– </a:t>
            </a:r>
            <a:r>
              <a:rPr lang="ko-KR" altLang="en-US" sz="1800" dirty="0" err="1"/>
              <a:t>큐브엔터테인먼트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리뉴얼</a:t>
            </a:r>
            <a:endParaRPr lang="ko-KR" alt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5109017" y="188640"/>
            <a:ext cx="4680520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r"/>
            <a:r>
              <a:rPr lang="ko-KR" altLang="en-US" sz="1800" dirty="0"/>
              <a:t>메인 </a:t>
            </a:r>
            <a:r>
              <a:rPr lang="en-US" altLang="ko-KR" sz="1800" dirty="0"/>
              <a:t>– </a:t>
            </a:r>
            <a:r>
              <a:rPr lang="en-US" altLang="ko-KR" sz="1800" dirty="0" smtClean="0"/>
              <a:t>RELEASE, </a:t>
            </a:r>
            <a:r>
              <a:rPr lang="ko-KR" altLang="en-US" sz="1800" dirty="0" smtClean="0"/>
              <a:t>회사슬로건</a:t>
            </a:r>
            <a:endParaRPr lang="ko-KR" altLang="en-US" sz="1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344683"/>
              </p:ext>
            </p:extLst>
          </p:nvPr>
        </p:nvGraphicFramePr>
        <p:xfrm>
          <a:off x="6730711" y="768395"/>
          <a:ext cx="3175289" cy="3548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061"/>
                <a:gridCol w="2629228"/>
              </a:tblGrid>
              <a:tr h="360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No.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99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RELEASES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10316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고정형이며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자동슬라이드 넣지 않음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4996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최신 앨범의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앨범명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가수명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앨범출시날짜 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아티스트 페이지로 링크 연결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152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앨범커버만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노출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영역의 앨범 클릭 시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가로로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 뒤집어지며 가운데로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이동</a:t>
                      </a:r>
                      <a:endParaRPr lang="en-US" altLang="ko-KR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앨범커버 노출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앨범정보 노출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영역의 앨범은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180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도 뒤집어지며 옆으로 이동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l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(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앨범정보 노출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-&gt;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앨범커버 노출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회사 슬로건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회사 소개 영역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아티스트 또는 회사 건물 사진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삽입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백그라운드 이미지로 고정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latinLnBrk="1">
                        <a:buFontTx/>
                        <a:buNone/>
                      </a:pP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문구는 스크롤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 천천히 나타내기</a:t>
                      </a:r>
                      <a:endParaRPr lang="en-US" altLang="ko-KR" sz="10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9060" marR="99060" marT="54864" marB="5486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타원 6"/>
          <p:cNvSpPr/>
          <p:nvPr/>
        </p:nvSpPr>
        <p:spPr>
          <a:xfrm>
            <a:off x="2648744" y="1601942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2" name="타원 11"/>
          <p:cNvSpPr/>
          <p:nvPr/>
        </p:nvSpPr>
        <p:spPr>
          <a:xfrm>
            <a:off x="200472" y="4077072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56456" y="1980214"/>
            <a:ext cx="2420044" cy="111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207676" y="1980214"/>
            <a:ext cx="2420044" cy="11121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260326" y="1754341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88915" y="1738253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2519934" y="980728"/>
            <a:ext cx="336975" cy="3369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435398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1279</Words>
  <Application>Microsoft Office PowerPoint</Application>
  <PresentationFormat>A4 용지(210x297mm)</PresentationFormat>
  <Paragraphs>460</Paragraphs>
  <Slides>25</Slides>
  <Notes>23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TJ</cp:lastModifiedBy>
  <cp:revision>326</cp:revision>
  <dcterms:created xsi:type="dcterms:W3CDTF">2006-10-05T04:04:58Z</dcterms:created>
  <dcterms:modified xsi:type="dcterms:W3CDTF">2019-01-04T05:56:51Z</dcterms:modified>
</cp:coreProperties>
</file>